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12"/>
  </p:notesMasterIdLst>
  <p:sldIdLst>
    <p:sldId id="256" r:id="rId2"/>
    <p:sldId id="265" r:id="rId3"/>
    <p:sldId id="259" r:id="rId4"/>
    <p:sldId id="260" r:id="rId5"/>
    <p:sldId id="257" r:id="rId6"/>
    <p:sldId id="258" r:id="rId7"/>
    <p:sldId id="261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527"/>
    <p:restoredTop sz="80816"/>
  </p:normalViewPr>
  <p:slideViewPr>
    <p:cSldViewPr snapToGrid="0">
      <p:cViewPr varScale="1">
        <p:scale>
          <a:sx n="86" d="100"/>
          <a:sy n="86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5C64A-BF8F-B64C-9D59-FFA1C4CE968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39AA0-6C40-1C4A-88C5-EEC25273A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8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39AA0-6C40-1C4A-88C5-EEC25273A7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9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39AA0-6C40-1C4A-88C5-EEC25273A7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39AA0-6C40-1C4A-88C5-EEC25273A7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2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39AA0-6C40-1C4A-88C5-EEC25273A7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4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39AA0-6C40-1C4A-88C5-EEC25273A7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4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39AA0-6C40-1C4A-88C5-EEC25273A7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1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54868-FA73-7FCC-E519-F84FDC67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CA4F8-0837-B4DF-D163-DC8F04BFE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A5532-3D4B-7700-3BE2-EC2B8F19C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3ED65-E5B5-C276-9EF3-BB890E6A8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39AA0-6C40-1C4A-88C5-EEC25273A7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6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5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6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70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60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8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0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0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9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53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9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8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04" r:id="rId6"/>
    <p:sldLayoutId id="2147483699" r:id="rId7"/>
    <p:sldLayoutId id="2147483700" r:id="rId8"/>
    <p:sldLayoutId id="2147483701" r:id="rId9"/>
    <p:sldLayoutId id="2147483703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ancis_Galton" TargetMode="External"/><Relationship Id="rId2" Type="http://schemas.openxmlformats.org/officeDocument/2006/relationships/hyperlink" Target="https://galton.org/meteorologist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rancis_Galt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alton.org/meteorologist.html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75YFndkAZY?feature=oembed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ightingaledvs.com/the-evolution-and-future-of-interactive-data-visualization-part-1/" TargetMode="External"/><Relationship Id="rId2" Type="http://schemas.openxmlformats.org/officeDocument/2006/relationships/hyperlink" Target="https://climate.nasa.gov/interactives/climate-time-machine/?intent=02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lar pattern with dots and lines&#10;&#10;Description automatically generated">
            <a:extLst>
              <a:ext uri="{FF2B5EF4-FFF2-40B4-BE49-F238E27FC236}">
                <a16:creationId xmlns:a16="http://schemas.microsoft.com/office/drawing/2014/main" id="{0E79CEF7-5010-2594-F182-46EA80D36F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6BD7DD2-1738-4D5D-955B-0F7C68C9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34478" y="3308697"/>
            <a:ext cx="2657521" cy="3554844"/>
          </a:xfrm>
          <a:custGeom>
            <a:avLst/>
            <a:gdLst>
              <a:gd name="connsiteX0" fmla="*/ 1231997 w 3761741"/>
              <a:gd name="connsiteY0" fmla="*/ 3753085 h 5031909"/>
              <a:gd name="connsiteX1" fmla="*/ 1491504 w 3761741"/>
              <a:gd name="connsiteY1" fmla="*/ 3915246 h 5031909"/>
              <a:gd name="connsiteX2" fmla="*/ 1372239 w 3761741"/>
              <a:gd name="connsiteY2" fmla="*/ 4360348 h 5031909"/>
              <a:gd name="connsiteX3" fmla="*/ 927138 w 3761741"/>
              <a:gd name="connsiteY3" fmla="*/ 4241084 h 5031909"/>
              <a:gd name="connsiteX4" fmla="*/ 1046403 w 3761741"/>
              <a:gd name="connsiteY4" fmla="*/ 3795982 h 5031909"/>
              <a:gd name="connsiteX5" fmla="*/ 1231997 w 3761741"/>
              <a:gd name="connsiteY5" fmla="*/ 3753085 h 5031909"/>
              <a:gd name="connsiteX6" fmla="*/ 1759997 w 3761741"/>
              <a:gd name="connsiteY6" fmla="*/ 3489191 h 5031909"/>
              <a:gd name="connsiteX7" fmla="*/ 1919508 w 3761741"/>
              <a:gd name="connsiteY7" fmla="*/ 3568587 h 5031909"/>
              <a:gd name="connsiteX8" fmla="*/ 1860512 w 3761741"/>
              <a:gd name="connsiteY8" fmla="*/ 3788765 h 5031909"/>
              <a:gd name="connsiteX9" fmla="*/ 1640334 w 3761741"/>
              <a:gd name="connsiteY9" fmla="*/ 3729768 h 5031909"/>
              <a:gd name="connsiteX10" fmla="*/ 1699331 w 3761741"/>
              <a:gd name="connsiteY10" fmla="*/ 3509591 h 5031909"/>
              <a:gd name="connsiteX11" fmla="*/ 1759997 w 3761741"/>
              <a:gd name="connsiteY11" fmla="*/ 3489191 h 5031909"/>
              <a:gd name="connsiteX12" fmla="*/ 0 w 3761741"/>
              <a:gd name="connsiteY12" fmla="*/ 0 h 5031909"/>
              <a:gd name="connsiteX13" fmla="*/ 3761741 w 3761741"/>
              <a:gd name="connsiteY13" fmla="*/ 0 h 5031909"/>
              <a:gd name="connsiteX14" fmla="*/ 3681829 w 3761741"/>
              <a:gd name="connsiteY14" fmla="*/ 50256 h 5031909"/>
              <a:gd name="connsiteX15" fmla="*/ 2937684 w 3761741"/>
              <a:gd name="connsiteY15" fmla="*/ 451413 h 5031909"/>
              <a:gd name="connsiteX16" fmla="*/ 2372686 w 3761741"/>
              <a:gd name="connsiteY16" fmla="*/ 1727662 h 5031909"/>
              <a:gd name="connsiteX17" fmla="*/ 2465529 w 3761741"/>
              <a:gd name="connsiteY17" fmla="*/ 2404960 h 5031909"/>
              <a:gd name="connsiteX18" fmla="*/ 1386395 w 3761741"/>
              <a:gd name="connsiteY18" fmla="*/ 3432457 h 5031909"/>
              <a:gd name="connsiteX19" fmla="*/ 717407 w 3761741"/>
              <a:gd name="connsiteY19" fmla="*/ 3749372 h 5031909"/>
              <a:gd name="connsiteX20" fmla="*/ 322998 w 3761741"/>
              <a:gd name="connsiteY20" fmla="*/ 4542230 h 5031909"/>
              <a:gd name="connsiteX21" fmla="*/ 7948 w 3761741"/>
              <a:gd name="connsiteY21" fmla="*/ 5025561 h 5031909"/>
              <a:gd name="connsiteX22" fmla="*/ 0 w 3761741"/>
              <a:gd name="connsiteY22" fmla="*/ 5031909 h 50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61741" h="5031909">
                <a:moveTo>
                  <a:pt x="1231997" y="3753085"/>
                </a:moveTo>
                <a:cubicBezTo>
                  <a:pt x="1336336" y="3760459"/>
                  <a:pt x="1435268" y="3817843"/>
                  <a:pt x="1491504" y="3915246"/>
                </a:cubicBezTo>
                <a:cubicBezTo>
                  <a:pt x="1581482" y="4071092"/>
                  <a:pt x="1528085" y="4270371"/>
                  <a:pt x="1372239" y="4360348"/>
                </a:cubicBezTo>
                <a:cubicBezTo>
                  <a:pt x="1216394" y="4450325"/>
                  <a:pt x="1017115" y="4396929"/>
                  <a:pt x="927138" y="4241084"/>
                </a:cubicBezTo>
                <a:cubicBezTo>
                  <a:pt x="837160" y="4085238"/>
                  <a:pt x="890557" y="3885959"/>
                  <a:pt x="1046403" y="3795982"/>
                </a:cubicBezTo>
                <a:cubicBezTo>
                  <a:pt x="1104845" y="3762240"/>
                  <a:pt x="1169394" y="3748660"/>
                  <a:pt x="1231997" y="3753085"/>
                </a:cubicBezTo>
                <a:close/>
                <a:moveTo>
                  <a:pt x="1759997" y="3489191"/>
                </a:moveTo>
                <a:cubicBezTo>
                  <a:pt x="1822331" y="3481456"/>
                  <a:pt x="1886126" y="3510769"/>
                  <a:pt x="1919508" y="3568587"/>
                </a:cubicBezTo>
                <a:cubicBezTo>
                  <a:pt x="1964017" y="3645679"/>
                  <a:pt x="1937603" y="3744256"/>
                  <a:pt x="1860512" y="3788765"/>
                </a:cubicBezTo>
                <a:cubicBezTo>
                  <a:pt x="1783420" y="3833274"/>
                  <a:pt x="1684844" y="3806860"/>
                  <a:pt x="1640334" y="3729768"/>
                </a:cubicBezTo>
                <a:cubicBezTo>
                  <a:pt x="1595825" y="3652677"/>
                  <a:pt x="1622238" y="3554100"/>
                  <a:pt x="1699331" y="3509591"/>
                </a:cubicBezTo>
                <a:cubicBezTo>
                  <a:pt x="1718604" y="3498464"/>
                  <a:pt x="1739219" y="3491769"/>
                  <a:pt x="1759997" y="3489191"/>
                </a:cubicBezTo>
                <a:close/>
                <a:moveTo>
                  <a:pt x="0" y="0"/>
                </a:moveTo>
                <a:lnTo>
                  <a:pt x="3761741" y="0"/>
                </a:lnTo>
                <a:lnTo>
                  <a:pt x="3681829" y="50256"/>
                </a:lnTo>
                <a:cubicBezTo>
                  <a:pt x="3438848" y="191089"/>
                  <a:pt x="3181881" y="311202"/>
                  <a:pt x="2937684" y="451413"/>
                </a:cubicBezTo>
                <a:cubicBezTo>
                  <a:pt x="2479845" y="715229"/>
                  <a:pt x="2214753" y="1139058"/>
                  <a:pt x="2372686" y="1727662"/>
                </a:cubicBezTo>
                <a:cubicBezTo>
                  <a:pt x="2431549" y="1947175"/>
                  <a:pt x="2491082" y="2185236"/>
                  <a:pt x="2465529" y="2404960"/>
                </a:cubicBezTo>
                <a:cubicBezTo>
                  <a:pt x="2399653" y="2971510"/>
                  <a:pt x="2011160" y="3315831"/>
                  <a:pt x="1386395" y="3432457"/>
                </a:cubicBezTo>
                <a:cubicBezTo>
                  <a:pt x="1135728" y="3479297"/>
                  <a:pt x="864140" y="3520006"/>
                  <a:pt x="717407" y="3749372"/>
                </a:cubicBezTo>
                <a:cubicBezTo>
                  <a:pt x="559240" y="3996927"/>
                  <a:pt x="433133" y="4268292"/>
                  <a:pt x="322998" y="4542230"/>
                </a:cubicBezTo>
                <a:cubicBezTo>
                  <a:pt x="247175" y="4731198"/>
                  <a:pt x="151079" y="4898056"/>
                  <a:pt x="7948" y="5025561"/>
                </a:cubicBezTo>
                <a:lnTo>
                  <a:pt x="0" y="50319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09A13B-4750-4C28-974C-8E9C13C5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55816" y="-1555812"/>
            <a:ext cx="6858000" cy="9969624"/>
          </a:xfrm>
          <a:prstGeom prst="rect">
            <a:avLst/>
          </a:prstGeom>
          <a:gradFill>
            <a:gsLst>
              <a:gs pos="41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524E7-9878-8954-42A3-DD5845008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651" y="514791"/>
            <a:ext cx="5833403" cy="322810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Visualizing weather through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A52B9-B915-3906-F6C8-EE2F4C1FD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257675"/>
            <a:ext cx="5048250" cy="160729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Iroshini Gunasekera</a:t>
            </a:r>
          </a:p>
          <a:p>
            <a:r>
              <a:rPr lang="en-US" dirty="0">
                <a:solidFill>
                  <a:srgbClr val="FFFFFF"/>
                </a:solidFill>
              </a:rPr>
              <a:t>Jan 23rd, 2025 </a:t>
            </a:r>
          </a:p>
          <a:p>
            <a:r>
              <a:rPr lang="en-US" dirty="0">
                <a:solidFill>
                  <a:srgbClr val="FFFFFF"/>
                </a:solidFill>
              </a:rPr>
              <a:t>Psyc 6135</a:t>
            </a:r>
          </a:p>
        </p:txBody>
      </p:sp>
    </p:spTree>
    <p:extLst>
      <p:ext uri="{BB962C8B-B14F-4D97-AF65-F5344CB8AC3E}">
        <p14:creationId xmlns:p14="http://schemas.microsoft.com/office/powerpoint/2010/main" val="1654292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513D-0708-0335-7740-DF6D4575B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84F0C-FA5C-DECC-D03C-9A0285DCC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457200" indent="-457200" algn="l"/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CLEVER°FRANKE, &amp; CLEVER°FRANKE. (2024, April 3). </a:t>
            </a:r>
            <a:r>
              <a:rPr lang="en-CA" sz="8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Evolution and Future of Interactive Data Visualization (Part 1), Nightingale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Nightingale. https://</a:t>
            </a:r>
            <a:r>
              <a:rPr lang="en-CA" sz="8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nightingaledvs.com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/the-evolution-and-future-of-interactive-data-visualization-part-1/</a:t>
            </a:r>
          </a:p>
          <a:p>
            <a:pPr marL="457200" indent="-457200" algn="l"/>
            <a:r>
              <a:rPr lang="en-CA" sz="8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Francis Galton: Meteorologist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(n.d.). </a:t>
            </a:r>
            <a:r>
              <a:rPr lang="en-CA" sz="8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Galton.org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/>
              </a:rPr>
              <a:t>https://galton.org/meteorologist.html</a:t>
            </a:r>
            <a:endParaRPr lang="en-CA" sz="8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/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Wikipedia Contributors. (2019, April 18). </a:t>
            </a:r>
            <a:r>
              <a:rPr lang="en-CA" sz="8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Alexander von Humboldt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Wikipedia; Wikimedia Foundation. https://</a:t>
            </a:r>
            <a:r>
              <a:rPr lang="en-CA" sz="8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en.wikipedia.org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/wiki/</a:t>
            </a:r>
            <a:r>
              <a:rPr lang="en-CA" sz="8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Alexander_von_Humboldt</a:t>
            </a:r>
            <a:endParaRPr lang="en-CA" sz="8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/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‌Wikipedia Contributors. (2019, May 8). </a:t>
            </a:r>
            <a:r>
              <a:rPr lang="en-CA" sz="8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Francis Galton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Wikipedia; Wikimedia Foundation. 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https://en.wikipedia.org/wiki/Francis_Galton</a:t>
            </a:r>
            <a:endParaRPr lang="en-CA" sz="8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/>
            <a:r>
              <a:rPr lang="en-CA" sz="8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Infrared Satellite Images: estimating temperature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(2025). </a:t>
            </a:r>
            <a:r>
              <a:rPr lang="en-CA" sz="8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Uiuc.edu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http://ww2010.atmos.uiuc.edu/%28Gh%29/</a:t>
            </a:r>
            <a:r>
              <a:rPr lang="en-CA" sz="8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wwhlpr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CA" sz="8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infrared_sat.rxml?hret</a:t>
            </a:r>
            <a:r>
              <a:rPr lang="en-CA" sz="8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=/</a:t>
            </a:r>
            <a:r>
              <a:rPr lang="en-CA" sz="8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indexlist.rxml</a:t>
            </a:r>
            <a:endParaRPr lang="en-CA" sz="8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CA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L="457200" indent="-457200" algn="l"/>
            <a:endParaRPr lang="en-CA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CA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endParaRPr lang="en-CA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/>
            <a:endParaRPr lang="en-CA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CA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95D7-C6B5-3751-8839-5699C1B7B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32885"/>
            <a:ext cx="10972800" cy="624840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is a weather map?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48679-A132-858A-B324-F6957FD2A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96476"/>
            <a:ext cx="10972800" cy="1039332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graphical representation that displays weather conditions across a specific geographical area.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4D88A3-8000-49D7-30BF-B32B7F6E0C38}"/>
              </a:ext>
            </a:extLst>
          </p:cNvPr>
          <p:cNvSpPr txBox="1">
            <a:spLocks/>
          </p:cNvSpPr>
          <p:nvPr/>
        </p:nvSpPr>
        <p:spPr>
          <a:xfrm>
            <a:off x="609600" y="3274559"/>
            <a:ext cx="10972800" cy="624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is a weather map used for?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CD1DC5-71AF-4320-1B32-55B8192F4221}"/>
              </a:ext>
            </a:extLst>
          </p:cNvPr>
          <p:cNvSpPr txBox="1">
            <a:spLocks/>
          </p:cNvSpPr>
          <p:nvPr/>
        </p:nvSpPr>
        <p:spPr>
          <a:xfrm>
            <a:off x="609600" y="4138150"/>
            <a:ext cx="10972800" cy="103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tool to easily visualize understandable information about the weather to make effective decisions.</a:t>
            </a:r>
          </a:p>
        </p:txBody>
      </p:sp>
    </p:spTree>
    <p:extLst>
      <p:ext uri="{BB962C8B-B14F-4D97-AF65-F5344CB8AC3E}">
        <p14:creationId xmlns:p14="http://schemas.microsoft.com/office/powerpoint/2010/main" val="107388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8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28875-8947-4124-632E-D4626F302227}"/>
              </a:ext>
            </a:extLst>
          </p:cNvPr>
          <p:cNvSpPr txBox="1"/>
          <p:nvPr/>
        </p:nvSpPr>
        <p:spPr>
          <a:xfrm>
            <a:off x="323499" y="1212013"/>
            <a:ext cx="5717450" cy="46669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800" dirty="0"/>
              <a:t>Alexander von Humboldt</a:t>
            </a:r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sz="2800" dirty="0"/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800" dirty="0"/>
              <a:t>“Father of temperature mapping”</a:t>
            </a:r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sz="2800" dirty="0"/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800" dirty="0"/>
              <a:t>A global map of average temperature – first climate global analysis in 1816.</a:t>
            </a:r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sz="2800" dirty="0"/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800" dirty="0"/>
              <a:t>Later published in 1830 by Woodbridge.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4172F79-7918-22B6-D9CF-B7ED01F8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4"/>
          <a:stretch/>
        </p:blipFill>
        <p:spPr bwMode="auto"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5D0AD-4618-E51E-85C7-9FE8E89DC228}"/>
              </a:ext>
            </a:extLst>
          </p:cNvPr>
          <p:cNvSpPr txBox="1"/>
          <p:nvPr/>
        </p:nvSpPr>
        <p:spPr>
          <a:xfrm>
            <a:off x="6834684" y="6440366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/>
            <a:r>
              <a:rPr lang="en-CA" sz="9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Wikipedia Contributors. (2019, April 18). </a:t>
            </a:r>
            <a:r>
              <a:rPr lang="en-CA" sz="900" b="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Alexander von Humboldt</a:t>
            </a:r>
            <a:r>
              <a:rPr lang="en-CA" sz="9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Wikipedia; Wikimedia Foundation. https://</a:t>
            </a:r>
            <a:r>
              <a:rPr lang="en-CA" sz="9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en.wikipedia.org</a:t>
            </a:r>
            <a:r>
              <a:rPr lang="en-CA" sz="9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/wiki/</a:t>
            </a:r>
            <a:r>
              <a:rPr lang="en-CA" sz="9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Alexander_von_Humboldt</a:t>
            </a:r>
            <a:endParaRPr lang="en-CA" sz="9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65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undefined">
            <a:extLst>
              <a:ext uri="{FF2B5EF4-FFF2-40B4-BE49-F238E27FC236}">
                <a16:creationId xmlns:a16="http://schemas.microsoft.com/office/drawing/2014/main" id="{E67D3931-5C32-076F-2DA0-18E42F705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64" y="414785"/>
            <a:ext cx="8339328" cy="60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035007-BC45-40B8-597D-00CF4FC0D0C7}"/>
              </a:ext>
            </a:extLst>
          </p:cNvPr>
          <p:cNvSpPr txBox="1"/>
          <p:nvPr/>
        </p:nvSpPr>
        <p:spPr>
          <a:xfrm>
            <a:off x="6834684" y="6440366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/>
            <a:r>
              <a:rPr lang="en-CA" sz="900" b="0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Wikipedia Contributors. (2019, April 18). </a:t>
            </a:r>
            <a:r>
              <a:rPr lang="en-CA" sz="900" b="0" i="1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Alexander von Humboldt</a:t>
            </a:r>
            <a:r>
              <a:rPr lang="en-CA" sz="900" b="0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. Wikipedia; Wikimedia Foundation. https://</a:t>
            </a:r>
            <a:r>
              <a:rPr lang="en-CA" sz="900" b="0" i="0" dirty="0" err="1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en.wikipedia.org</a:t>
            </a:r>
            <a:r>
              <a:rPr lang="en-CA" sz="900" b="0" i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/wiki/</a:t>
            </a:r>
            <a:r>
              <a:rPr lang="en-CA" sz="900" b="0" i="0" dirty="0" err="1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Alexander_von_Humboldt</a:t>
            </a:r>
            <a:endParaRPr lang="en-CA" sz="900" b="0" i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56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026" name="Picture 2" descr="Francis Galton | Biography, Travels, &amp; Eugenics | Britannica">
            <a:extLst>
              <a:ext uri="{FF2B5EF4-FFF2-40B4-BE49-F238E27FC236}">
                <a16:creationId xmlns:a16="http://schemas.microsoft.com/office/drawing/2014/main" id="{716EEE09-9766-DB66-84B5-CBF18A0ED8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152"/>
          <a:stretch/>
        </p:blipFill>
        <p:spPr bwMode="auto"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F3625A-1ABC-3B08-4782-30A4CBF87BE8}"/>
              </a:ext>
            </a:extLst>
          </p:cNvPr>
          <p:cNvSpPr txBox="1"/>
          <p:nvPr/>
        </p:nvSpPr>
        <p:spPr>
          <a:xfrm>
            <a:off x="6304441" y="1331291"/>
            <a:ext cx="5355276" cy="3174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800" dirty="0"/>
              <a:t>Sir Francis Galton – the first meteorologist.</a:t>
            </a:r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sz="2800" dirty="0"/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800" dirty="0"/>
              <a:t>Cousin to Charles Darwin (!)</a:t>
            </a:r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sz="2800" dirty="0"/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800" dirty="0"/>
              <a:t>Polymath</a:t>
            </a:r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sz="2800" dirty="0"/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800" dirty="0"/>
              <a:t>Invented the weather map.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B846BB-5831-5DF3-C5FD-DA4415313FC0}"/>
              </a:ext>
            </a:extLst>
          </p:cNvPr>
          <p:cNvSpPr txBox="1"/>
          <p:nvPr/>
        </p:nvSpPr>
        <p:spPr>
          <a:xfrm>
            <a:off x="174863" y="6488658"/>
            <a:ext cx="6129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/>
            <a:r>
              <a:rPr lang="en-CA" sz="9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‌Wikipedia Contributors. (2019, May 8). </a:t>
            </a:r>
            <a:r>
              <a:rPr lang="en-CA" sz="900" b="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Francis Galton</a:t>
            </a:r>
            <a:r>
              <a:rPr lang="en-CA" sz="9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Wikipedia; Wikimedia Foundation. </a:t>
            </a:r>
            <a:r>
              <a:rPr lang="en-CA" sz="9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https://en.wikipedia.org/wiki/Francis_Galton</a:t>
            </a:r>
            <a:endParaRPr lang="en-CA" sz="9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0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kingdom&#10;&#10;Description automatically generated">
            <a:extLst>
              <a:ext uri="{FF2B5EF4-FFF2-40B4-BE49-F238E27FC236}">
                <a16:creationId xmlns:a16="http://schemas.microsoft.com/office/drawing/2014/main" id="{AF072E36-A4DA-3838-9457-0AB86B678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6" y="342742"/>
            <a:ext cx="3995274" cy="6172515"/>
          </a:xfrm>
          <a:prstGeom prst="rect">
            <a:avLst/>
          </a:prstGeom>
        </p:spPr>
      </p:pic>
      <p:pic>
        <p:nvPicPr>
          <p:cNvPr id="6" name="Picture 5" descr="A map of europe with red squares&#10;&#10;Description automatically generated">
            <a:extLst>
              <a:ext uri="{FF2B5EF4-FFF2-40B4-BE49-F238E27FC236}">
                <a16:creationId xmlns:a16="http://schemas.microsoft.com/office/drawing/2014/main" id="{3561B3F9-0D74-F5B5-3769-00794E14E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092" y="614017"/>
            <a:ext cx="6197600" cy="523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170CB-F2C5-2DBF-5D21-3142F6BD8106}"/>
              </a:ext>
            </a:extLst>
          </p:cNvPr>
          <p:cNvSpPr txBox="1"/>
          <p:nvPr/>
        </p:nvSpPr>
        <p:spPr>
          <a:xfrm>
            <a:off x="7698783" y="6515257"/>
            <a:ext cx="60985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/>
            <a:r>
              <a:rPr lang="en-CA" sz="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Francis Galton: Meteorologist</a:t>
            </a:r>
            <a:r>
              <a:rPr lang="en-CA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(n.d.). </a:t>
            </a:r>
            <a:r>
              <a:rPr lang="en-CA" sz="9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Galton.org</a:t>
            </a:r>
            <a:r>
              <a:rPr lang="en-CA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CA" sz="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5"/>
              </a:rPr>
              <a:t>https://galton.org/meteorologist.html</a:t>
            </a:r>
            <a:endParaRPr lang="en-CA" sz="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51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map&#10;&#10;Description automatically generated">
            <a:extLst>
              <a:ext uri="{FF2B5EF4-FFF2-40B4-BE49-F238E27FC236}">
                <a16:creationId xmlns:a16="http://schemas.microsoft.com/office/drawing/2014/main" id="{2454789B-4AD0-1149-95B8-5AF13788C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61" y="133032"/>
            <a:ext cx="4849368" cy="3501521"/>
          </a:xfrm>
          <a:prstGeom prst="rect">
            <a:avLst/>
          </a:prstGeo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0779D026-E2DF-58C6-4C98-969028E0C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064" y="57769"/>
            <a:ext cx="4466127" cy="3501521"/>
          </a:xfrm>
          <a:prstGeom prst="rect">
            <a:avLst/>
          </a:prstGeom>
        </p:spPr>
      </p:pic>
      <p:pic>
        <p:nvPicPr>
          <p:cNvPr id="6" name="Picture 2" descr="Met.3D - Met 3D">
            <a:extLst>
              <a:ext uri="{FF2B5EF4-FFF2-40B4-BE49-F238E27FC236}">
                <a16:creationId xmlns:a16="http://schemas.microsoft.com/office/drawing/2014/main" id="{225795B9-AA17-E76B-A490-306773456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61" y="3665973"/>
            <a:ext cx="4734671" cy="311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nline Media 3" descr="The Weather Channel Hurricane Flooding Immersive Mix Reality with Erika Navarro">
            <a:hlinkClick r:id="" action="ppaction://media"/>
            <a:extLst>
              <a:ext uri="{FF2B5EF4-FFF2-40B4-BE49-F238E27FC236}">
                <a16:creationId xmlns:a16="http://schemas.microsoft.com/office/drawing/2014/main" id="{B643CA0C-A8D5-26D4-67D1-0278F72B95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6499064" y="3634553"/>
            <a:ext cx="5547360" cy="3134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D7D0B5-9CB6-1EDF-D968-D1B92699C687}"/>
              </a:ext>
            </a:extLst>
          </p:cNvPr>
          <p:cNvSpPr txBox="1"/>
          <p:nvPr/>
        </p:nvSpPr>
        <p:spPr>
          <a:xfrm>
            <a:off x="6499064" y="3220736"/>
            <a:ext cx="6098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/>
            <a:r>
              <a:rPr lang="en-CA" sz="800" b="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Infrared Satellite Images: estimating temperature</a:t>
            </a:r>
            <a:r>
              <a:rPr lang="en-CA" sz="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(2025). </a:t>
            </a:r>
            <a:r>
              <a:rPr lang="en-CA" sz="8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Uiuc.edu</a:t>
            </a:r>
            <a:r>
              <a:rPr lang="en-CA" sz="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http://ww2010.atmos.uiuc.edu/%28Gh%29/</a:t>
            </a:r>
            <a:r>
              <a:rPr lang="en-CA" sz="8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wwhlpr</a:t>
            </a:r>
            <a:r>
              <a:rPr lang="en-CA" sz="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CA" sz="8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infrared_sat.rxml?hret</a:t>
            </a:r>
            <a:r>
              <a:rPr lang="en-CA" sz="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=/</a:t>
            </a:r>
            <a:r>
              <a:rPr lang="en-CA" sz="8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indexlist.rxml</a:t>
            </a:r>
            <a:endParaRPr lang="en-CA" sz="800" b="0" i="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379C-9063-E36D-8C1E-F7CDC2287EA0}"/>
              </a:ext>
            </a:extLst>
          </p:cNvPr>
          <p:cNvSpPr txBox="1"/>
          <p:nvPr/>
        </p:nvSpPr>
        <p:spPr>
          <a:xfrm>
            <a:off x="199004" y="3252156"/>
            <a:ext cx="6300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/>
            <a:r>
              <a:rPr lang="en-CA" sz="800" b="0" i="0" dirty="0">
                <a:effectLst/>
                <a:latin typeface="Calibri" panose="020F0502020204030204" pitchFamily="34" charset="0"/>
              </a:rPr>
              <a:t>CLEVER°FRANKE, &amp; CLEVER°FRANKE. (2024, April 3). </a:t>
            </a:r>
            <a:r>
              <a:rPr lang="en-CA" sz="800" b="0" i="1" dirty="0">
                <a:effectLst/>
                <a:latin typeface="Calibri" panose="020F0502020204030204" pitchFamily="34" charset="0"/>
              </a:rPr>
              <a:t>The Evolution and Future of Interactive Data Visualization (Part 1), Nightingale</a:t>
            </a:r>
            <a:r>
              <a:rPr lang="en-CA" sz="800" b="0" i="0" dirty="0">
                <a:effectLst/>
                <a:latin typeface="Calibri" panose="020F0502020204030204" pitchFamily="34" charset="0"/>
              </a:rPr>
              <a:t>. Nightingale. https://</a:t>
            </a:r>
            <a:r>
              <a:rPr lang="en-CA" sz="800" b="0" i="0" dirty="0" err="1">
                <a:effectLst/>
                <a:latin typeface="Calibri" panose="020F0502020204030204" pitchFamily="34" charset="0"/>
              </a:rPr>
              <a:t>nightingaledvs.com</a:t>
            </a:r>
            <a:r>
              <a:rPr lang="en-CA" sz="800" b="0" i="0" dirty="0">
                <a:effectLst/>
                <a:latin typeface="Calibri" panose="020F0502020204030204" pitchFamily="34" charset="0"/>
              </a:rPr>
              <a:t>/the-evolution-and-future-of-interactive-data-visualization-part-1/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34F23-12D8-900F-2486-75EEC59F7700}"/>
              </a:ext>
            </a:extLst>
          </p:cNvPr>
          <p:cNvSpPr txBox="1"/>
          <p:nvPr/>
        </p:nvSpPr>
        <p:spPr>
          <a:xfrm>
            <a:off x="6398325" y="6564147"/>
            <a:ext cx="63000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www.youtube.com</a:t>
            </a:r>
            <a:r>
              <a:rPr lang="en-US" sz="800" dirty="0">
                <a:solidFill>
                  <a:schemeClr val="bg1"/>
                </a:solidFill>
              </a:rPr>
              <a:t>/</a:t>
            </a:r>
            <a:r>
              <a:rPr lang="en-US" sz="800" dirty="0" err="1">
                <a:solidFill>
                  <a:schemeClr val="bg1"/>
                </a:solidFill>
              </a:rPr>
              <a:t>watch?v</a:t>
            </a:r>
            <a:r>
              <a:rPr lang="en-US" sz="800" dirty="0">
                <a:solidFill>
                  <a:schemeClr val="bg1"/>
                </a:solidFill>
              </a:rPr>
              <a:t>=K75YFndkAZY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2E86F-A625-BA67-8DD2-747FAE06C655}"/>
              </a:ext>
            </a:extLst>
          </p:cNvPr>
          <p:cNvSpPr txBox="1"/>
          <p:nvPr/>
        </p:nvSpPr>
        <p:spPr>
          <a:xfrm>
            <a:off x="1813303" y="6579224"/>
            <a:ext cx="63543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https://met3d.wavestoweather.de/met-3d.html</a:t>
            </a:r>
          </a:p>
        </p:txBody>
      </p:sp>
    </p:spTree>
    <p:extLst>
      <p:ext uri="{BB962C8B-B14F-4D97-AF65-F5344CB8AC3E}">
        <p14:creationId xmlns:p14="http://schemas.microsoft.com/office/powerpoint/2010/main" val="221643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FC756-33C7-A23B-D59C-98F0B25F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AA382-A48D-7252-06B7-4C021315CD1D}"/>
              </a:ext>
            </a:extLst>
          </p:cNvPr>
          <p:cNvSpPr txBox="1"/>
          <p:nvPr/>
        </p:nvSpPr>
        <p:spPr>
          <a:xfrm>
            <a:off x="813112" y="358492"/>
            <a:ext cx="11000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Why are good weather maps important?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6E96F-05FE-F772-C769-45E57D2C81BC}"/>
              </a:ext>
            </a:extLst>
          </p:cNvPr>
          <p:cNvSpPr txBox="1"/>
          <p:nvPr/>
        </p:nvSpPr>
        <p:spPr>
          <a:xfrm>
            <a:off x="810768" y="1521388"/>
            <a:ext cx="10570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 predict future weather conditions.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/>
              <a:t>Help people stay SAFE and make informed choices by offering a visual representation of potential weather risks and changes.</a:t>
            </a:r>
          </a:p>
        </p:txBody>
      </p:sp>
      <p:pic>
        <p:nvPicPr>
          <p:cNvPr id="1026" name="Picture 2" descr="Hurricane Milton maps: Path, timing, wind speeds, storm surge">
            <a:extLst>
              <a:ext uri="{FF2B5EF4-FFF2-40B4-BE49-F238E27FC236}">
                <a16:creationId xmlns:a16="http://schemas.microsoft.com/office/drawing/2014/main" id="{02E3BEC2-B651-B026-53E0-41F7D7D6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418" y="3179019"/>
            <a:ext cx="4245629" cy="340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F1A668-159B-6B60-43F3-B22524803D15}"/>
              </a:ext>
            </a:extLst>
          </p:cNvPr>
          <p:cNvSpPr txBox="1"/>
          <p:nvPr/>
        </p:nvSpPr>
        <p:spPr>
          <a:xfrm>
            <a:off x="6093418" y="6642556"/>
            <a:ext cx="60985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www.boston.com</a:t>
            </a:r>
            <a:r>
              <a:rPr lang="en-US" sz="800" dirty="0"/>
              <a:t>/weather/weather/2024/10/08/hurricane-milton-maps-path-timing-wind-speeds-storm-surge-rainfall/</a:t>
            </a:r>
          </a:p>
        </p:txBody>
      </p:sp>
    </p:spTree>
    <p:extLst>
      <p:ext uri="{BB962C8B-B14F-4D97-AF65-F5344CB8AC3E}">
        <p14:creationId xmlns:p14="http://schemas.microsoft.com/office/powerpoint/2010/main" val="3838543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F2E9-86DD-E3FB-22A7-ED1841FF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5B82-0EAD-98C6-6283-386256642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https://climate.nasa.gov/interactives/climate-time-machine/?intent=021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https://nightingaledvs.com/the-evolution-and-future-of-interactive-data-visualization-part-1/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50460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3"/>
      </a:lt2>
      <a:accent1>
        <a:srgbClr val="C34D68"/>
      </a:accent1>
      <a:accent2>
        <a:srgbClr val="B13B88"/>
      </a:accent2>
      <a:accent3>
        <a:srgbClr val="BB4DC3"/>
      </a:accent3>
      <a:accent4>
        <a:srgbClr val="783BB1"/>
      </a:accent4>
      <a:accent5>
        <a:srgbClr val="594DC3"/>
      </a:accent5>
      <a:accent6>
        <a:srgbClr val="3B60B1"/>
      </a:accent6>
      <a:hlink>
        <a:srgbClr val="7557C7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577</Words>
  <Application>Microsoft Office PowerPoint</Application>
  <PresentationFormat>Widescreen</PresentationFormat>
  <Paragraphs>58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Avenir Next LT Pro</vt:lpstr>
      <vt:lpstr>Calibri</vt:lpstr>
      <vt:lpstr>Posterama</vt:lpstr>
      <vt:lpstr>SplashVTI</vt:lpstr>
      <vt:lpstr>Visualizing weather through history</vt:lpstr>
      <vt:lpstr>What is a weather map?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content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Iroshini Gunasekera</dc:creator>
  <cp:lastModifiedBy>Michael L Friendly</cp:lastModifiedBy>
  <cp:revision>10</cp:revision>
  <dcterms:created xsi:type="dcterms:W3CDTF">2025-01-21T20:43:34Z</dcterms:created>
  <dcterms:modified xsi:type="dcterms:W3CDTF">2025-01-23T14:32:39Z</dcterms:modified>
</cp:coreProperties>
</file>